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9"/>
  </p:notesMasterIdLst>
  <p:sldIdLst>
    <p:sldId id="283" r:id="rId2"/>
    <p:sldId id="295" r:id="rId3"/>
    <p:sldId id="296" r:id="rId4"/>
    <p:sldId id="297" r:id="rId5"/>
    <p:sldId id="298" r:id="rId6"/>
    <p:sldId id="299" r:id="rId7"/>
    <p:sldId id="300" r:id="rId8"/>
    <p:sldId id="269" r:id="rId9"/>
    <p:sldId id="301" r:id="rId10"/>
    <p:sldId id="302" r:id="rId11"/>
    <p:sldId id="303" r:id="rId12"/>
    <p:sldId id="304" r:id="rId13"/>
    <p:sldId id="305" r:id="rId14"/>
    <p:sldId id="313" r:id="rId15"/>
    <p:sldId id="306" r:id="rId16"/>
    <p:sldId id="307" r:id="rId17"/>
    <p:sldId id="309" r:id="rId18"/>
    <p:sldId id="310" r:id="rId19"/>
    <p:sldId id="311" r:id="rId20"/>
    <p:sldId id="312" r:id="rId21"/>
    <p:sldId id="308" r:id="rId22"/>
    <p:sldId id="314" r:id="rId23"/>
    <p:sldId id="315" r:id="rId24"/>
    <p:sldId id="317" r:id="rId25"/>
    <p:sldId id="316" r:id="rId26"/>
    <p:sldId id="318" r:id="rId27"/>
    <p:sldId id="31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95"/>
    <p:restoredTop sz="92318"/>
  </p:normalViewPr>
  <p:slideViewPr>
    <p:cSldViewPr snapToGrid="0" snapToObjects="1">
      <p:cViewPr>
        <p:scale>
          <a:sx n="121" d="100"/>
          <a:sy n="121" d="100"/>
        </p:scale>
        <p:origin x="144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AADA8-1C22-1342-B0A2-1277E07A1132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8E9CBE-103D-614D-933D-6F8E197DB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34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E9CBE-103D-614D-933D-6F8E197DB0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864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45443A"/>
                </a:solidFill>
                <a:effectLst/>
                <a:latin typeface="Hoefler Text" panose="02030602050506020203" pitchFamily="18" charset="77"/>
              </a:rPr>
              <a:t>Consecration: the action of making or declaring something, typically a church, sacred.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E9CBE-103D-614D-933D-6F8E197DB0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212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062692C-9F3F-6047-A805-C164951700F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062692C-9F3F-6047-A805-C164951700F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136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inoan civilization | History, Location, &amp; Facts | Britannica">
            <a:extLst>
              <a:ext uri="{FF2B5EF4-FFF2-40B4-BE49-F238E27FC236}">
                <a16:creationId xmlns:a16="http://schemas.microsoft.com/office/drawing/2014/main" id="{9920C608-9888-9947-CA4B-7CBFC4F91A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 bwMode="auto">
          <a:xfrm>
            <a:off x="20" y="-31175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2C91A4-B280-BACD-3CB8-10ECFE24CE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Minoans - Religion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AB8C59-D441-C9CB-FDC4-52B6130F59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>
            <a:normAutofit fontScale="92500" lnSpcReduction="10000"/>
          </a:bodyPr>
          <a:lstStyle/>
          <a:p>
            <a:r>
              <a:rPr lang="en-US" u="sng" dirty="0">
                <a:solidFill>
                  <a:schemeClr val="tx1"/>
                </a:solidFill>
              </a:rPr>
              <a:t>Goal/s: </a:t>
            </a:r>
          </a:p>
          <a:p>
            <a:r>
              <a:rPr lang="en-US" dirty="0">
                <a:solidFill>
                  <a:schemeClr val="tx1"/>
                </a:solidFill>
              </a:rPr>
              <a:t>Identify and describe the key features of the Minoan </a:t>
            </a:r>
            <a:r>
              <a:rPr lang="en-US" b="1" dirty="0">
                <a:solidFill>
                  <a:schemeClr val="tx1"/>
                </a:solidFill>
              </a:rPr>
              <a:t>Religion/mythology</a:t>
            </a:r>
          </a:p>
        </p:txBody>
      </p:sp>
      <p:cxnSp>
        <p:nvCxnSpPr>
          <p:cNvPr id="2055" name="Straight Connector 2054">
            <a:extLst>
              <a:ext uri="{FF2B5EF4-FFF2-40B4-BE49-F238E27FC236}">
                <a16:creationId xmlns:a16="http://schemas.microsoft.com/office/drawing/2014/main" id="{F3CC58E3-BDF9-495D-9327-85F68058B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DA0CA737-33FC-47E3-965A-D1C2CAA62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E3A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22189942-24EB-488E-8B69-EB80F7E53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7A4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61A8AB3-9E63-D616-FB92-EAC843A64C98}"/>
              </a:ext>
            </a:extLst>
          </p:cNvPr>
          <p:cNvSpPr txBox="1">
            <a:spLocks/>
          </p:cNvSpPr>
          <p:nvPr/>
        </p:nvSpPr>
        <p:spPr>
          <a:xfrm>
            <a:off x="8262851" y="6447707"/>
            <a:ext cx="3929149" cy="312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500" dirty="0" err="1">
                <a:solidFill>
                  <a:schemeClr val="tx1"/>
                </a:solidFill>
              </a:rPr>
              <a:t>Ms</a:t>
            </a:r>
            <a:r>
              <a:rPr lang="en-US" sz="1500" dirty="0">
                <a:solidFill>
                  <a:schemeClr val="tx1"/>
                </a:solidFill>
              </a:rPr>
              <a:t> Barrie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F372439-CBEF-34EE-8047-9719C19FB7D1}"/>
              </a:ext>
            </a:extLst>
          </p:cNvPr>
          <p:cNvSpPr txBox="1">
            <a:spLocks/>
          </p:cNvSpPr>
          <p:nvPr/>
        </p:nvSpPr>
        <p:spPr>
          <a:xfrm>
            <a:off x="202277" y="6514493"/>
            <a:ext cx="3929149" cy="312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chemeClr val="tx1"/>
                </a:solidFill>
              </a:rPr>
              <a:t>Week 2 Lesson 2</a:t>
            </a:r>
          </a:p>
        </p:txBody>
      </p:sp>
    </p:spTree>
    <p:extLst>
      <p:ext uri="{BB962C8B-B14F-4D97-AF65-F5344CB8AC3E}">
        <p14:creationId xmlns:p14="http://schemas.microsoft.com/office/powerpoint/2010/main" val="3994021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58F71-E0DA-0E05-E578-B46389847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88906"/>
            <a:ext cx="10058400" cy="748454"/>
          </a:xfrm>
        </p:spPr>
        <p:txBody>
          <a:bodyPr/>
          <a:lstStyle/>
          <a:p>
            <a:r>
              <a:rPr lang="en-US" dirty="0"/>
              <a:t>Pantheon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0C598-2ADA-2CC2-E3F8-E695C191A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98720" cy="32749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b="1" u="sng" dirty="0">
                <a:latin typeface="Calibri" panose="020F0502020204030204" pitchFamily="34" charset="0"/>
                <a:cs typeface="Calibri" panose="020F0502020204030204" pitchFamily="34" charset="0"/>
              </a:rPr>
              <a:t>DEFINITION:</a:t>
            </a:r>
          </a:p>
          <a:p>
            <a:pPr marL="0" indent="0" algn="ctr">
              <a:buNone/>
            </a:pPr>
            <a:endParaRPr lang="en-US" sz="2800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AU" sz="24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all the gods of a people or religion collectively.</a:t>
            </a:r>
            <a:endParaRPr lang="en-US" sz="2400" b="1" i="0" u="sng" dirty="0">
              <a:solidFill>
                <a:srgbClr val="202124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endParaRPr lang="en-US" sz="2400" b="1" u="sng" dirty="0">
              <a:solidFill>
                <a:srgbClr val="2021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US" sz="2400" b="1" u="sng" dirty="0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Collective noun for group of gods.</a:t>
            </a:r>
            <a:endParaRPr lang="en-US" sz="2400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13D1F8-1AA2-317E-32F8-F5D9CC3C4F9E}"/>
              </a:ext>
            </a:extLst>
          </p:cNvPr>
          <p:cNvSpPr txBox="1"/>
          <p:nvPr/>
        </p:nvSpPr>
        <p:spPr>
          <a:xfrm>
            <a:off x="9928860" y="168300"/>
            <a:ext cx="226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KEY TERM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D0E6E05-3ED6-5886-3A2A-BE0D14C3682B}"/>
              </a:ext>
            </a:extLst>
          </p:cNvPr>
          <p:cNvCxnSpPr/>
          <p:nvPr/>
        </p:nvCxnSpPr>
        <p:spPr>
          <a:xfrm>
            <a:off x="6508922" y="1845734"/>
            <a:ext cx="0" cy="3617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509F82-E372-46E0-5C44-FFB7A20EFE85}"/>
              </a:ext>
            </a:extLst>
          </p:cNvPr>
          <p:cNvCxnSpPr>
            <a:cxnSpLocks/>
          </p:cNvCxnSpPr>
          <p:nvPr/>
        </p:nvCxnSpPr>
        <p:spPr>
          <a:xfrm flipH="1">
            <a:off x="891540" y="5463540"/>
            <a:ext cx="10789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462D89F-1EFE-E608-3F28-226C39CA3EFC}"/>
              </a:ext>
            </a:extLst>
          </p:cNvPr>
          <p:cNvSpPr txBox="1">
            <a:spLocks/>
          </p:cNvSpPr>
          <p:nvPr/>
        </p:nvSpPr>
        <p:spPr>
          <a:xfrm>
            <a:off x="1097280" y="5571914"/>
            <a:ext cx="9471625" cy="74845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i="1" u="sng" dirty="0">
                <a:solidFill>
                  <a:schemeClr val="accent6"/>
                </a:solidFill>
              </a:rPr>
              <a:t>SYNONYMS:</a:t>
            </a:r>
            <a:endParaRPr lang="en-US" i="1" dirty="0">
              <a:solidFill>
                <a:schemeClr val="accent6"/>
              </a:solidFill>
            </a:endParaRPr>
          </a:p>
        </p:txBody>
      </p:sp>
      <p:pic>
        <p:nvPicPr>
          <p:cNvPr id="5" name="Picture 2" descr="Greek Gods Stock Illustrations – 1,288 Greek Gods Stock Illustrations,  Vectors &amp; Clipart - Dreamstime">
            <a:extLst>
              <a:ext uri="{FF2B5EF4-FFF2-40B4-BE49-F238E27FC236}">
                <a16:creationId xmlns:a16="http://schemas.microsoft.com/office/drawing/2014/main" id="{7434EBE9-9337-E9CC-6D6B-49D443AA0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177" y="1791547"/>
            <a:ext cx="4848028" cy="361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321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4B44B-CF6D-F826-E90E-80BB147C1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521" y="4995237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lack of written sources and the fragmentary nature of archaeological evidence makes it difficult to really understand the. Minoans religious beliefs. </a:t>
            </a:r>
            <a:br>
              <a:rPr lang="en-AU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932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E6E19-5D6B-DF3D-0EF0-57E41CEBC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Minoan Religion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8728E-8575-36DC-3C32-017377638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sz="3200" dirty="0">
                <a:solidFill>
                  <a:srgbClr val="45443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Worshiped a pantheon: A great goddess, daughter goddess, a male deity represented by a bull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3200" dirty="0">
                <a:solidFill>
                  <a:srgbClr val="45443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NATURE FOCUS: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3000" dirty="0">
                <a:solidFill>
                  <a:srgbClr val="45443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‘Snake’, ‘tree’, ‘animal’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3200" dirty="0">
                <a:solidFill>
                  <a:srgbClr val="45443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Focus on fertility, up-raised arms as a sign of form of blessing/ritual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20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6B033-BADE-9F84-F1AE-D98C69CD6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Symbols: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9DD9B-8CFB-4EC8-5246-202B81295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AU" dirty="0">
                <a:solidFill>
                  <a:srgbClr val="45443A"/>
                </a:solidFill>
                <a:latin typeface="Hoefler Text" panose="02030602050506020203" pitchFamily="18" charset="77"/>
              </a:rPr>
              <a:t>Create a Mind-Map of the following: </a:t>
            </a:r>
          </a:p>
          <a:p>
            <a:pPr>
              <a:buFont typeface="+mj-lt"/>
              <a:buAutoNum type="arabicPeriod"/>
            </a:pPr>
            <a:r>
              <a:rPr lang="en-AU" dirty="0">
                <a:solidFill>
                  <a:srgbClr val="45443A"/>
                </a:solidFill>
                <a:effectLst/>
                <a:latin typeface="Hoefler Text" panose="02030602050506020203" pitchFamily="18" charset="77"/>
              </a:rPr>
              <a:t> Double Axe - Labrys</a:t>
            </a:r>
          </a:p>
          <a:p>
            <a:pPr>
              <a:buFont typeface="+mj-lt"/>
              <a:buAutoNum type="arabicPeriod"/>
            </a:pPr>
            <a:r>
              <a:rPr lang="en-AU" dirty="0">
                <a:solidFill>
                  <a:srgbClr val="45443A"/>
                </a:solidFill>
                <a:latin typeface="Hoefler Text" panose="02030602050506020203" pitchFamily="18" charset="77"/>
              </a:rPr>
              <a:t> </a:t>
            </a:r>
            <a:r>
              <a:rPr lang="en-AU" dirty="0">
                <a:solidFill>
                  <a:srgbClr val="45443A"/>
                </a:solidFill>
                <a:effectLst/>
                <a:latin typeface="Hoefler Text" panose="02030602050506020203" pitchFamily="18" charset="77"/>
              </a:rPr>
              <a:t>Bull and Horns of Consecration</a:t>
            </a:r>
          </a:p>
          <a:p>
            <a:pPr>
              <a:buFont typeface="+mj-lt"/>
              <a:buAutoNum type="arabicPeriod"/>
            </a:pPr>
            <a:r>
              <a:rPr lang="en-AU" dirty="0">
                <a:solidFill>
                  <a:srgbClr val="45443A"/>
                </a:solidFill>
                <a:latin typeface="Hoefler Text" panose="02030602050506020203" pitchFamily="18" charset="77"/>
              </a:rPr>
              <a:t> </a:t>
            </a:r>
            <a:r>
              <a:rPr lang="en-AU" dirty="0">
                <a:solidFill>
                  <a:srgbClr val="45443A"/>
                </a:solidFill>
                <a:effectLst/>
                <a:latin typeface="Hoefler Text" panose="02030602050506020203" pitchFamily="18" charset="77"/>
              </a:rPr>
              <a:t>Snakes</a:t>
            </a:r>
          </a:p>
          <a:p>
            <a:pPr>
              <a:buFont typeface="+mj-lt"/>
              <a:buAutoNum type="arabicPeriod"/>
            </a:pPr>
            <a:r>
              <a:rPr lang="en-AU" dirty="0">
                <a:solidFill>
                  <a:srgbClr val="45443A"/>
                </a:solidFill>
                <a:effectLst/>
                <a:latin typeface="Hoefler Text" panose="02030602050506020203" pitchFamily="18" charset="77"/>
              </a:rPr>
              <a:t> Pillars/columns</a:t>
            </a:r>
          </a:p>
          <a:p>
            <a:pPr>
              <a:buFont typeface="+mj-lt"/>
              <a:buAutoNum type="arabicPeriod"/>
            </a:pPr>
            <a:r>
              <a:rPr lang="en-AU" dirty="0">
                <a:solidFill>
                  <a:srgbClr val="45443A"/>
                </a:solidFill>
                <a:latin typeface="Hoefler Text" panose="02030602050506020203" pitchFamily="18" charset="77"/>
              </a:rPr>
              <a:t> </a:t>
            </a:r>
            <a:r>
              <a:rPr lang="en-AU" dirty="0">
                <a:solidFill>
                  <a:srgbClr val="45443A"/>
                </a:solidFill>
                <a:effectLst/>
                <a:latin typeface="Hoefler Text" panose="02030602050506020203" pitchFamily="18" charset="77"/>
              </a:rPr>
              <a:t>Sacral Knots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695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6419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A0A34-FC6B-6CF8-2B70-A104CC6D93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TEACHER ONLY INFO: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D9B235-D692-3A86-EB5F-FCB3B50AF5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n-US" dirty="0" err="1"/>
              <a:t>mindmap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522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79355-6DC4-80CF-42E3-4EBFF9E50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1. Double Axe - Labrys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2D312-9D6E-8571-80DF-7436DC60B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45443A"/>
                </a:solidFill>
                <a:effectLst/>
                <a:latin typeface="Hoefler Text" panose="02030602050506020203" pitchFamily="18" charset="77"/>
              </a:rPr>
              <a:t>Associated with sacrifice of bull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45443A"/>
                </a:solidFill>
                <a:effectLst/>
                <a:latin typeface="Hoefler Text" panose="02030602050506020203" pitchFamily="18" charset="77"/>
              </a:rPr>
              <a:t>Painted above a bull’s head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45443A"/>
                </a:solidFill>
                <a:effectLst/>
                <a:latin typeface="Hoefler Text" panose="02030602050506020203" pitchFamily="18" charset="77"/>
              </a:rPr>
              <a:t>Made in all sizes/materials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45443A"/>
                </a:solidFill>
                <a:effectLst/>
                <a:latin typeface="Hoefler Text" panose="02030602050506020203" pitchFamily="18" charset="77"/>
              </a:rPr>
              <a:t>Painted on art/pottery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45443A"/>
                </a:solidFill>
                <a:effectLst/>
                <a:latin typeface="Hoefler Text" panose="02030602050506020203" pitchFamily="18" charset="77"/>
              </a:rPr>
              <a:t>Mounted on holders in special places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45443A"/>
                </a:solidFill>
                <a:effectLst/>
                <a:latin typeface="Hoefler Text" panose="02030602050506020203" pitchFamily="18" charset="77"/>
              </a:rPr>
              <a:t>Powerful deities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442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79355-6DC4-80CF-42E3-4EBFF9E50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2. Bull and horns of consecration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2D312-9D6E-8571-80DF-7436DC60B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45443A"/>
                </a:solidFill>
                <a:effectLst/>
                <a:latin typeface="Hoefler Text" panose="02030602050506020203" pitchFamily="18" charset="77"/>
              </a:rPr>
              <a:t>Bull - minotaur, strength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45443A"/>
                </a:solidFill>
                <a:effectLst/>
                <a:latin typeface="Hoefler Text" panose="02030602050506020203" pitchFamily="18" charset="77"/>
              </a:rPr>
              <a:t>Bull-leaping and wrestling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45443A"/>
                </a:solidFill>
                <a:effectLst/>
                <a:latin typeface="Hoefler Text" panose="02030602050506020203" pitchFamily="18" charset="77"/>
              </a:rPr>
              <a:t>Stone and plaster </a:t>
            </a:r>
            <a:r>
              <a:rPr lang="en-AU" i="1" dirty="0">
                <a:solidFill>
                  <a:srgbClr val="45443A"/>
                </a:solidFill>
                <a:effectLst/>
                <a:latin typeface="Hoefler Text" panose="02030602050506020203" pitchFamily="18" charset="77"/>
              </a:rPr>
              <a:t>horns of consecration</a:t>
            </a:r>
            <a:r>
              <a:rPr lang="en-AU" dirty="0">
                <a:solidFill>
                  <a:srgbClr val="45443A"/>
                </a:solidFill>
                <a:effectLst/>
                <a:latin typeface="Hoefler Text" panose="02030602050506020203" pitchFamily="18" charset="77"/>
              </a:rPr>
              <a:t> - represent horns of bulls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45443A"/>
                </a:solidFill>
                <a:effectLst/>
                <a:latin typeface="Hoefler Text" panose="02030602050506020203" pitchFamily="18" charset="77"/>
              </a:rPr>
              <a:t>Found at Knossos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45443A"/>
                </a:solidFill>
                <a:effectLst/>
                <a:latin typeface="Hoefler Text" panose="02030602050506020203" pitchFamily="18" charset="77"/>
              </a:rPr>
              <a:t>Marked sacred spaces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310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79355-6DC4-80CF-42E3-4EBFF9E50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3. Snakes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2D312-9D6E-8571-80DF-7436DC60B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45443A"/>
                </a:solidFill>
                <a:effectLst/>
                <a:latin typeface="Hoefler Text" panose="02030602050506020203" pitchFamily="18" charset="77"/>
              </a:rPr>
              <a:t>Symbol of underworld deities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45443A"/>
                </a:solidFill>
                <a:effectLst/>
                <a:latin typeface="Hoefler Text" panose="02030602050506020203" pitchFamily="18" charset="77"/>
              </a:rPr>
              <a:t>Shed/regrew skin = symbol of renewal/fertility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45443A"/>
                </a:solidFill>
                <a:effectLst/>
                <a:latin typeface="Hoefler Text" panose="02030602050506020203" pitchFamily="18" charset="77"/>
              </a:rPr>
              <a:t>Goddesses seen with snakes on arms and bodies</a:t>
            </a:r>
          </a:p>
        </p:txBody>
      </p:sp>
    </p:spTree>
    <p:extLst>
      <p:ext uri="{BB962C8B-B14F-4D97-AF65-F5344CB8AC3E}">
        <p14:creationId xmlns:p14="http://schemas.microsoft.com/office/powerpoint/2010/main" val="777263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79355-6DC4-80CF-42E3-4EBFF9E50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4. Pillars/Columns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2D312-9D6E-8571-80DF-7436DC60B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45443A"/>
                </a:solidFill>
                <a:effectLst/>
                <a:latin typeface="Hoefler Text" panose="02030602050506020203" pitchFamily="18" charset="77"/>
              </a:rPr>
              <a:t>Inanimate object: incarnations of deity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45443A"/>
                </a:solidFill>
                <a:effectLst/>
                <a:latin typeface="Hoefler Text" panose="02030602050506020203" pitchFamily="18" charset="77"/>
              </a:rPr>
              <a:t>Represented trees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45443A"/>
                </a:solidFill>
                <a:effectLst/>
                <a:latin typeface="Hoefler Text" panose="02030602050506020203" pitchFamily="18" charset="77"/>
              </a:rPr>
              <a:t>Found in palaces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45443A"/>
                </a:solidFill>
                <a:effectLst/>
                <a:latin typeface="Hoefler Text" panose="02030602050506020203" pitchFamily="18" charset="77"/>
              </a:rPr>
              <a:t>Represented Caves - the original labyrinths </a:t>
            </a:r>
          </a:p>
        </p:txBody>
      </p:sp>
    </p:spTree>
    <p:extLst>
      <p:ext uri="{BB962C8B-B14F-4D97-AF65-F5344CB8AC3E}">
        <p14:creationId xmlns:p14="http://schemas.microsoft.com/office/powerpoint/2010/main" val="2507805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741DB-8698-FCC7-737B-35FD230B7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Mini Whiteboards – Review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454AD-06B1-93B1-3C0A-D72F7A04D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Get ONE (1) whiteboard between two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Answer the following questions about the Minoans on the whiteboards</a:t>
            </a:r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b="1" i="1" dirty="0"/>
              <a:t>HOVER IT</a:t>
            </a:r>
          </a:p>
          <a:p>
            <a:pPr marL="0" indent="0" algn="ctr">
              <a:buNone/>
            </a:pPr>
            <a:r>
              <a:rPr lang="en-US" b="1" i="1" dirty="0"/>
              <a:t>CHIN IT</a:t>
            </a:r>
          </a:p>
          <a:p>
            <a:pPr marL="0" indent="0" algn="ctr">
              <a:buNone/>
            </a:pPr>
            <a:r>
              <a:rPr lang="en-US" b="1" i="1" dirty="0"/>
              <a:t>PARK IT</a:t>
            </a:r>
          </a:p>
        </p:txBody>
      </p:sp>
    </p:spTree>
    <p:extLst>
      <p:ext uri="{BB962C8B-B14F-4D97-AF65-F5344CB8AC3E}">
        <p14:creationId xmlns:p14="http://schemas.microsoft.com/office/powerpoint/2010/main" val="3598954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79355-6DC4-80CF-42E3-4EBFF9E50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5. Sacral Knots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2D312-9D6E-8571-80DF-7436DC60B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45443A"/>
                </a:solidFill>
                <a:effectLst/>
                <a:latin typeface="Hoefler Text" panose="02030602050506020203" pitchFamily="18" charset="77"/>
              </a:rPr>
              <a:t>Striped and fringed cloth knotted in a loop in the middle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45443A"/>
                </a:solidFill>
                <a:effectLst/>
                <a:latin typeface="Hoefler Text" panose="02030602050506020203" pitchFamily="18" charset="77"/>
              </a:rPr>
              <a:t>Worn by a priestess</a:t>
            </a:r>
          </a:p>
        </p:txBody>
      </p:sp>
    </p:spTree>
    <p:extLst>
      <p:ext uri="{BB962C8B-B14F-4D97-AF65-F5344CB8AC3E}">
        <p14:creationId xmlns:p14="http://schemas.microsoft.com/office/powerpoint/2010/main" val="342139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79355-6DC4-80CF-42E3-4EBFF9E50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1. Double Axe - Labrys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9C3B0A-956A-7866-692D-3B3E65C0D320}"/>
              </a:ext>
            </a:extLst>
          </p:cNvPr>
          <p:cNvSpPr txBox="1"/>
          <p:nvPr/>
        </p:nvSpPr>
        <p:spPr>
          <a:xfrm>
            <a:off x="2822903" y="598348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An ornamented golden Minoan double axe 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FFC75C-DD0E-680A-2086-05F91FF68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083" y="1773459"/>
            <a:ext cx="4969641" cy="41956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41B86F-F9EA-BF38-BC87-EAC2BFDA2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2600" y="4822496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52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79355-6DC4-80CF-42E3-4EBFF9E50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2. Bull and horns of consecration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9ACD1A-5F9A-7473-E72A-085B207D7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364" y="2038227"/>
            <a:ext cx="4679512" cy="39410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5B076-2460-1942-08F7-42F3D3CF8F9F}"/>
              </a:ext>
            </a:extLst>
          </p:cNvPr>
          <p:cNvSpPr txBox="1"/>
          <p:nvPr/>
        </p:nvSpPr>
        <p:spPr>
          <a:xfrm>
            <a:off x="6126480" y="2967334"/>
            <a:ext cx="46795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bull's horns (" Horns of Consecration")  of the Palace of Knossos, Crete.  Location: Archaeological Site, Knossos, Crete, Greece.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059FA9-1344-9153-B133-049028934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2600" y="4833006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79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79355-6DC4-80CF-42E3-4EBFF9E50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3. Snakes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0CB3D3-3D06-5BDD-685E-638B13AE8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55" y="1933904"/>
            <a:ext cx="5218267" cy="44055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E16728-9F89-EC93-69C9-99BC8E14FAC8}"/>
              </a:ext>
            </a:extLst>
          </p:cNvPr>
          <p:cNvSpPr txBox="1"/>
          <p:nvPr/>
        </p:nvSpPr>
        <p:spPr>
          <a:xfrm>
            <a:off x="6905297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Minoan snake goddess figurine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538A57-740D-2728-753E-A05ABE1D2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2600" y="4822496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71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79355-6DC4-80CF-42E3-4EBFF9E50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4. Pillars/Columns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9C3B0A-956A-7866-692D-3B3E65C0D320}"/>
              </a:ext>
            </a:extLst>
          </p:cNvPr>
          <p:cNvSpPr txBox="1"/>
          <p:nvPr/>
        </p:nvSpPr>
        <p:spPr>
          <a:xfrm>
            <a:off x="2963917" y="591585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Crypt at Palace of Knossos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8089FF-CA90-F3EF-B7FA-266B46EFC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207" y="1897095"/>
            <a:ext cx="7280166" cy="38965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5A320C-2625-4B75-A595-207234BF4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2600" y="4822496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047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79355-6DC4-80CF-42E3-4EBFF9E50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5. Sacral Knots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7B0576-7EA6-1493-91FB-9EE9DFB24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731" y="1975944"/>
            <a:ext cx="3662538" cy="43880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7B794D-BCDF-5C04-9AB7-5112640A4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2600" y="4822496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990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A6ED-A14B-855E-946D-0CAE4B440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Religious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1A584-616E-22D5-EB4B-B17F0FF12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u="sng" dirty="0">
                <a:solidFill>
                  <a:srgbClr val="45443A"/>
                </a:solidFill>
                <a:effectLst/>
                <a:latin typeface="Hoefler Text" panose="02030602050506020203" pitchFamily="18" charset="77"/>
              </a:rPr>
              <a:t>Goddess epiphanies:</a:t>
            </a:r>
            <a:r>
              <a:rPr lang="en-AU" dirty="0">
                <a:solidFill>
                  <a:srgbClr val="45443A"/>
                </a:solidFill>
                <a:effectLst/>
                <a:latin typeface="Hoefler Text" panose="02030602050506020203" pitchFamily="18" charset="77"/>
              </a:rPr>
              <a:t> At the throne room of a palace, a priestess would receive offerings as the epiphany of the Great Goddess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u="sng" dirty="0">
                <a:solidFill>
                  <a:srgbClr val="45443A"/>
                </a:solidFill>
                <a:effectLst/>
                <a:latin typeface="Hoefler Text" panose="02030602050506020203" pitchFamily="18" charset="77"/>
              </a:rPr>
              <a:t>Human Sacrifice: </a:t>
            </a:r>
            <a:r>
              <a:rPr lang="en-AU" dirty="0">
                <a:solidFill>
                  <a:srgbClr val="45443A"/>
                </a:solidFill>
                <a:effectLst/>
                <a:latin typeface="Hoefler Text" panose="02030602050506020203" pitchFamily="18" charset="77"/>
              </a:rPr>
              <a:t>only at times catastrophe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u="sng" dirty="0">
                <a:solidFill>
                  <a:srgbClr val="45443A"/>
                </a:solidFill>
                <a:effectLst/>
                <a:latin typeface="Hoefler Text" panose="02030602050506020203" pitchFamily="18" charset="77"/>
              </a:rPr>
              <a:t>Animal Sacrifice: </a:t>
            </a:r>
            <a:r>
              <a:rPr lang="en-AU" dirty="0">
                <a:solidFill>
                  <a:srgbClr val="45443A"/>
                </a:solidFill>
                <a:effectLst/>
                <a:latin typeface="Hoefler Text" panose="02030602050506020203" pitchFamily="18" charset="77"/>
              </a:rPr>
              <a:t>bull, officiated by pressed, and drained blood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u="sng" dirty="0">
                <a:solidFill>
                  <a:srgbClr val="45443A"/>
                </a:solidFill>
                <a:effectLst/>
                <a:latin typeface="Hoefler Text" panose="02030602050506020203" pitchFamily="18" charset="77"/>
              </a:rPr>
              <a:t>Votive Offerings:</a:t>
            </a:r>
            <a:r>
              <a:rPr lang="en-AU" dirty="0">
                <a:solidFill>
                  <a:srgbClr val="45443A"/>
                </a:solidFill>
                <a:effectLst/>
                <a:latin typeface="Hoefler Text" panose="02030602050506020203" pitchFamily="18" charset="77"/>
              </a:rPr>
              <a:t> objects in sacred place with vow/promise to God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u="sng" dirty="0">
                <a:solidFill>
                  <a:srgbClr val="45443A"/>
                </a:solidFill>
                <a:effectLst/>
                <a:latin typeface="Hoefler Text" panose="02030602050506020203" pitchFamily="18" charset="77"/>
              </a:rPr>
              <a:t>Feasts/Dances:</a:t>
            </a:r>
            <a:r>
              <a:rPr lang="en-AU" dirty="0">
                <a:solidFill>
                  <a:srgbClr val="45443A"/>
                </a:solidFill>
                <a:effectLst/>
                <a:latin typeface="Hoefler Text" panose="02030602050506020203" pitchFamily="18" charset="77"/>
              </a:rPr>
              <a:t> artefacts of cups, dishes, and sacred dancing (frescoes)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u="sng" dirty="0">
                <a:solidFill>
                  <a:srgbClr val="45443A"/>
                </a:solidFill>
                <a:effectLst/>
                <a:latin typeface="Hoefler Text" panose="02030602050506020203" pitchFamily="18" charset="77"/>
              </a:rPr>
              <a:t>Processions: </a:t>
            </a:r>
            <a:r>
              <a:rPr lang="en-AU" dirty="0">
                <a:solidFill>
                  <a:srgbClr val="45443A"/>
                </a:solidFill>
                <a:effectLst/>
                <a:latin typeface="Hoefler Text" panose="02030602050506020203" pitchFamily="18" charset="77"/>
              </a:rPr>
              <a:t>Raised walkways, on frescoes: celebratory (</a:t>
            </a:r>
            <a:r>
              <a:rPr lang="en-AU" dirty="0" err="1">
                <a:solidFill>
                  <a:srgbClr val="45443A"/>
                </a:solidFill>
                <a:effectLst/>
                <a:latin typeface="Hoefler Text" panose="02030602050506020203" pitchFamily="18" charset="77"/>
              </a:rPr>
              <a:t>eg.g</a:t>
            </a:r>
            <a:r>
              <a:rPr lang="en-AU" dirty="0">
                <a:solidFill>
                  <a:srgbClr val="45443A"/>
                </a:solidFill>
                <a:effectLst/>
                <a:latin typeface="Hoefler Text" panose="02030602050506020203" pitchFamily="18" charset="77"/>
              </a:rPr>
              <a:t> harvest)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u="sng" dirty="0">
                <a:solidFill>
                  <a:srgbClr val="45443A"/>
                </a:solidFill>
                <a:effectLst/>
                <a:latin typeface="Hoefler Text" panose="02030602050506020203" pitchFamily="18" charset="77"/>
              </a:rPr>
              <a:t>Libations:</a:t>
            </a:r>
            <a:r>
              <a:rPr lang="en-AU" dirty="0">
                <a:solidFill>
                  <a:srgbClr val="45443A"/>
                </a:solidFill>
                <a:effectLst/>
                <a:latin typeface="Hoefler Text" panose="02030602050506020203" pitchFamily="18" charset="77"/>
              </a:rPr>
              <a:t> poured on ground as offerings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841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A55E2-ADC0-8A81-3DD6-B26CFDC75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– Pair Reading Comprehension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F638E-5C29-C4AE-5120-EF245487E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pairs, read through the information sheet. </a:t>
            </a:r>
          </a:p>
          <a:p>
            <a:r>
              <a:rPr lang="en-US" dirty="0"/>
              <a:t>Answer the following questions in your book:</a:t>
            </a:r>
          </a:p>
          <a:p>
            <a:pPr marL="457200" indent="-457200">
              <a:buFont typeface="+mj-lt"/>
              <a:buAutoNum type="arabicPeriod"/>
            </a:pPr>
            <a:r>
              <a:rPr lang="en-US" i="1" dirty="0"/>
              <a:t>Identify</a:t>
            </a:r>
            <a:r>
              <a:rPr lang="en-US" dirty="0"/>
              <a:t> the ‘Religious places’ and describe each in 3 words </a:t>
            </a:r>
          </a:p>
          <a:p>
            <a:pPr marL="457200" indent="-457200">
              <a:buFont typeface="+mj-lt"/>
              <a:buAutoNum type="arabicPeriod"/>
            </a:pPr>
            <a:r>
              <a:rPr lang="en-US" i="1" dirty="0"/>
              <a:t>Define and describe </a:t>
            </a:r>
            <a:r>
              <a:rPr lang="en-US" dirty="0"/>
              <a:t>‘inhumation’ </a:t>
            </a:r>
          </a:p>
          <a:p>
            <a:pPr marL="457200" indent="-457200">
              <a:buFont typeface="+mj-lt"/>
              <a:buAutoNum type="arabicPeriod"/>
            </a:pPr>
            <a:r>
              <a:rPr lang="en-US" i="1" dirty="0"/>
              <a:t>Explain</a:t>
            </a:r>
            <a:r>
              <a:rPr lang="en-US" dirty="0"/>
              <a:t> the process of sacrifices</a:t>
            </a:r>
          </a:p>
          <a:p>
            <a:pPr marL="457200" indent="-457200">
              <a:buFont typeface="+mj-lt"/>
              <a:buAutoNum type="arabicPeriod"/>
            </a:pPr>
            <a:r>
              <a:rPr lang="en-US" i="1" dirty="0"/>
              <a:t> Identify and briefly describe </a:t>
            </a:r>
            <a:r>
              <a:rPr lang="en-US" dirty="0"/>
              <a:t>the different types of burial and tombs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875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4A733-42D3-5CD4-D0E6-E03FD03B3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1. What are the dates of the Minoan civilization?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F80D4-C594-A5E4-C9AC-1D283B27D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lphaUcPeriod"/>
            </a:pPr>
            <a:r>
              <a:rPr lang="en-US" sz="4400" dirty="0"/>
              <a:t>1500 BCE to 500 BCE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400" dirty="0"/>
              <a:t>2000 BCE to 1000 BCE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400" dirty="0"/>
              <a:t>2100 BCE to 1100BCE 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400" dirty="0"/>
              <a:t>1000 BCE to 2000 BCE</a:t>
            </a:r>
          </a:p>
        </p:txBody>
      </p:sp>
    </p:spTree>
    <p:extLst>
      <p:ext uri="{BB962C8B-B14F-4D97-AF65-F5344CB8AC3E}">
        <p14:creationId xmlns:p14="http://schemas.microsoft.com/office/powerpoint/2010/main" val="1678233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4A733-42D3-5CD4-D0E6-E03FD03B3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2. Where was they located? </a:t>
            </a:r>
            <a:br>
              <a:rPr lang="en-US" dirty="0"/>
            </a:br>
            <a:r>
              <a:rPr lang="en-US" dirty="0"/>
              <a:t>(What island?)</a:t>
            </a:r>
          </a:p>
        </p:txBody>
      </p:sp>
      <p:pic>
        <p:nvPicPr>
          <p:cNvPr id="4" name="Picture 2" descr="Minoan Civilization | TimeMaps">
            <a:extLst>
              <a:ext uri="{FF2B5EF4-FFF2-40B4-BE49-F238E27FC236}">
                <a16:creationId xmlns:a16="http://schemas.microsoft.com/office/drawing/2014/main" id="{651AD757-27D1-0F50-DDCE-4E0FBF1FA1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96" b="1819"/>
          <a:stretch/>
        </p:blipFill>
        <p:spPr bwMode="auto">
          <a:xfrm>
            <a:off x="1997539" y="2162687"/>
            <a:ext cx="7837694" cy="4408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537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4A733-42D3-5CD4-D0E6-E03FD03B3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3. Who discovered the Minoan Civilization?</a:t>
            </a:r>
          </a:p>
        </p:txBody>
      </p:sp>
      <p:pic>
        <p:nvPicPr>
          <p:cNvPr id="2050" name="Picture 2" descr="Arthur Evans - Wikipedia">
            <a:extLst>
              <a:ext uri="{FF2B5EF4-FFF2-40B4-BE49-F238E27FC236}">
                <a16:creationId xmlns:a16="http://schemas.microsoft.com/office/drawing/2014/main" id="{3BDC2FD4-6976-6669-41C2-B6B33DC41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393" y="2070847"/>
            <a:ext cx="4019214" cy="478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123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23B6E-033A-81E6-A850-E9CDFA06F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4. What myth are they known for?</a:t>
            </a:r>
          </a:p>
        </p:txBody>
      </p:sp>
      <p:pic>
        <p:nvPicPr>
          <p:cNvPr id="4" name="Picture 2" descr="Theseus and the Minotaur">
            <a:extLst>
              <a:ext uri="{FF2B5EF4-FFF2-40B4-BE49-F238E27FC236}">
                <a16:creationId xmlns:a16="http://schemas.microsoft.com/office/drawing/2014/main" id="{5211E7D2-2416-8A47-4E5B-8901A3861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751" y="2180492"/>
            <a:ext cx="3644498" cy="375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1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00E2C-7045-7A57-A409-5A9A5C704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u="sng" dirty="0"/>
              <a:t>Today’s Lesson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89CF7-0130-0BA6-E594-334D895C7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ctr">
              <a:buFont typeface="+mj-lt"/>
              <a:buAutoNum type="arabicPeriod"/>
            </a:pPr>
            <a:r>
              <a:rPr lang="en-US" sz="4400" dirty="0"/>
              <a:t>Pack up Whiteboards/Markers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4400" dirty="0"/>
              <a:t>Minoan Religion/Mythology</a:t>
            </a:r>
          </a:p>
          <a:p>
            <a:pPr algn="ctr"/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889630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58F71-E0DA-0E05-E578-B46389847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88906"/>
            <a:ext cx="10058400" cy="748454"/>
          </a:xfrm>
        </p:spPr>
        <p:txBody>
          <a:bodyPr/>
          <a:lstStyle/>
          <a:p>
            <a:r>
              <a:rPr lang="en-US" dirty="0"/>
              <a:t>Mythology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0C598-2ADA-2CC2-E3F8-E695C191A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98720" cy="32749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b="1" u="sng" dirty="0">
                <a:latin typeface="Calibri" panose="020F0502020204030204" pitchFamily="34" charset="0"/>
                <a:cs typeface="Calibri" panose="020F0502020204030204" pitchFamily="34" charset="0"/>
              </a:rPr>
              <a:t>DEFINITION:</a:t>
            </a:r>
          </a:p>
          <a:p>
            <a:pPr marL="0" indent="0" algn="ctr">
              <a:buNone/>
            </a:pPr>
            <a:r>
              <a:rPr lang="en-AU" sz="24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collection of </a:t>
            </a:r>
            <a:r>
              <a:rPr lang="en-AU" sz="2400" b="1" i="1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myths</a:t>
            </a:r>
            <a:r>
              <a:rPr lang="en-AU" sz="24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br>
              <a:rPr lang="en-AU" sz="24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24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especially one belonging to a particular </a:t>
            </a:r>
            <a:r>
              <a:rPr lang="en-AU" sz="2400" b="1" i="1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religious or cultural tradition</a:t>
            </a:r>
            <a:r>
              <a:rPr lang="en-AU" sz="24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800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13D1F8-1AA2-317E-32F8-F5D9CC3C4F9E}"/>
              </a:ext>
            </a:extLst>
          </p:cNvPr>
          <p:cNvSpPr txBox="1"/>
          <p:nvPr/>
        </p:nvSpPr>
        <p:spPr>
          <a:xfrm>
            <a:off x="9928860" y="168300"/>
            <a:ext cx="226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KEY TERM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D0E6E05-3ED6-5886-3A2A-BE0D14C3682B}"/>
              </a:ext>
            </a:extLst>
          </p:cNvPr>
          <p:cNvCxnSpPr/>
          <p:nvPr/>
        </p:nvCxnSpPr>
        <p:spPr>
          <a:xfrm>
            <a:off x="6508922" y="1845734"/>
            <a:ext cx="0" cy="3617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509F82-E372-46E0-5C44-FFB7A20EFE85}"/>
              </a:ext>
            </a:extLst>
          </p:cNvPr>
          <p:cNvCxnSpPr>
            <a:cxnSpLocks/>
          </p:cNvCxnSpPr>
          <p:nvPr/>
        </p:nvCxnSpPr>
        <p:spPr>
          <a:xfrm flipH="1">
            <a:off x="891540" y="5463540"/>
            <a:ext cx="10789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462D89F-1EFE-E608-3F28-226C39CA3EFC}"/>
              </a:ext>
            </a:extLst>
          </p:cNvPr>
          <p:cNvSpPr txBox="1">
            <a:spLocks/>
          </p:cNvSpPr>
          <p:nvPr/>
        </p:nvSpPr>
        <p:spPr>
          <a:xfrm>
            <a:off x="1097280" y="5571914"/>
            <a:ext cx="9471625" cy="74845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i="1" u="sng" dirty="0">
                <a:solidFill>
                  <a:schemeClr val="accent6"/>
                </a:solidFill>
              </a:rPr>
              <a:t>SYNONYMS: belief, legend, religion, tradition, lore</a:t>
            </a:r>
            <a:endParaRPr lang="en-US" i="1" dirty="0">
              <a:solidFill>
                <a:schemeClr val="accent6"/>
              </a:solidFill>
            </a:endParaRPr>
          </a:p>
        </p:txBody>
      </p:sp>
      <p:pic>
        <p:nvPicPr>
          <p:cNvPr id="4098" name="Picture 2" descr="Greek Gods Stock Illustrations – 1,288 Greek Gods Stock Illustrations,  Vectors &amp; Clipart - Dreamstime">
            <a:extLst>
              <a:ext uri="{FF2B5EF4-FFF2-40B4-BE49-F238E27FC236}">
                <a16:creationId xmlns:a16="http://schemas.microsoft.com/office/drawing/2014/main" id="{9466B520-9D41-3177-1014-8D544D299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177" y="1791547"/>
            <a:ext cx="4848028" cy="361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719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58F71-E0DA-0E05-E578-B46389847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88906"/>
            <a:ext cx="10058400" cy="748454"/>
          </a:xfrm>
        </p:spPr>
        <p:txBody>
          <a:bodyPr/>
          <a:lstStyle/>
          <a:p>
            <a:r>
              <a:rPr lang="en-US" dirty="0"/>
              <a:t>Polytheistic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0C598-2ADA-2CC2-E3F8-E695C191A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98720" cy="32749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b="1" u="sng" dirty="0">
                <a:latin typeface="Calibri" panose="020F0502020204030204" pitchFamily="34" charset="0"/>
                <a:cs typeface="Calibri" panose="020F0502020204030204" pitchFamily="34" charset="0"/>
              </a:rPr>
              <a:t>DEFINITION:</a:t>
            </a:r>
          </a:p>
          <a:p>
            <a:pPr marL="0" indent="0" algn="ctr">
              <a:buNone/>
            </a:pPr>
            <a:r>
              <a:rPr lang="en-AU" sz="24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belief in or worship of more than one god.</a:t>
            </a:r>
            <a:endParaRPr lang="en-US" sz="2800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13D1F8-1AA2-317E-32F8-F5D9CC3C4F9E}"/>
              </a:ext>
            </a:extLst>
          </p:cNvPr>
          <p:cNvSpPr txBox="1"/>
          <p:nvPr/>
        </p:nvSpPr>
        <p:spPr>
          <a:xfrm>
            <a:off x="9928860" y="168300"/>
            <a:ext cx="226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KEY TERM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D0E6E05-3ED6-5886-3A2A-BE0D14C3682B}"/>
              </a:ext>
            </a:extLst>
          </p:cNvPr>
          <p:cNvCxnSpPr/>
          <p:nvPr/>
        </p:nvCxnSpPr>
        <p:spPr>
          <a:xfrm>
            <a:off x="6508922" y="1845734"/>
            <a:ext cx="0" cy="3617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509F82-E372-46E0-5C44-FFB7A20EFE85}"/>
              </a:ext>
            </a:extLst>
          </p:cNvPr>
          <p:cNvCxnSpPr>
            <a:cxnSpLocks/>
          </p:cNvCxnSpPr>
          <p:nvPr/>
        </p:nvCxnSpPr>
        <p:spPr>
          <a:xfrm flipH="1">
            <a:off x="891540" y="5463540"/>
            <a:ext cx="10789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462D89F-1EFE-E608-3F28-226C39CA3EFC}"/>
              </a:ext>
            </a:extLst>
          </p:cNvPr>
          <p:cNvSpPr txBox="1">
            <a:spLocks/>
          </p:cNvSpPr>
          <p:nvPr/>
        </p:nvSpPr>
        <p:spPr>
          <a:xfrm>
            <a:off x="1097280" y="5571914"/>
            <a:ext cx="9471625" cy="74845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i="1" u="sng" dirty="0">
                <a:solidFill>
                  <a:schemeClr val="accent6"/>
                </a:solidFill>
              </a:rPr>
              <a:t>ANTONYMS: Monotheistic</a:t>
            </a:r>
            <a:endParaRPr lang="en-US" i="1" dirty="0">
              <a:solidFill>
                <a:schemeClr val="accent6"/>
              </a:solidFill>
            </a:endParaRPr>
          </a:p>
        </p:txBody>
      </p:sp>
      <p:pic>
        <p:nvPicPr>
          <p:cNvPr id="5" name="Picture 2" descr="Greek Gods Stock Illustrations – 1,288 Greek Gods Stock Illustrations,  Vectors &amp; Clipart - Dreamstime">
            <a:extLst>
              <a:ext uri="{FF2B5EF4-FFF2-40B4-BE49-F238E27FC236}">
                <a16:creationId xmlns:a16="http://schemas.microsoft.com/office/drawing/2014/main" id="{1F0E4908-98BD-E231-642A-69BE16273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177" y="1791547"/>
            <a:ext cx="4848028" cy="361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12504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Custom 4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E1D2BF"/>
      </a:accent1>
      <a:accent2>
        <a:srgbClr val="865852"/>
      </a:accent2>
      <a:accent3>
        <a:srgbClr val="B29480"/>
      </a:accent3>
      <a:accent4>
        <a:srgbClr val="FFBB99"/>
      </a:accent4>
      <a:accent5>
        <a:srgbClr val="8C6660"/>
      </a:accent5>
      <a:accent6>
        <a:srgbClr val="AA6650"/>
      </a:accent6>
      <a:hlink>
        <a:srgbClr val="F0D8A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8042</TotalTime>
  <Words>678</Words>
  <Application>Microsoft Macintosh PowerPoint</Application>
  <PresentationFormat>Widescreen</PresentationFormat>
  <Paragraphs>109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Hoefler Text</vt:lpstr>
      <vt:lpstr>Retrospect</vt:lpstr>
      <vt:lpstr>Minoans - Religion</vt:lpstr>
      <vt:lpstr>Mini Whiteboards – Review Quiz</vt:lpstr>
      <vt:lpstr>1. What are the dates of the Minoan civilization?</vt:lpstr>
      <vt:lpstr>2. Where was they located?  (What island?)</vt:lpstr>
      <vt:lpstr>3. Who discovered the Minoan Civilization?</vt:lpstr>
      <vt:lpstr>4. What myth are they known for?</vt:lpstr>
      <vt:lpstr>Today’s Lesson</vt:lpstr>
      <vt:lpstr>Mythology</vt:lpstr>
      <vt:lpstr>Polytheistic</vt:lpstr>
      <vt:lpstr>Pantheon</vt:lpstr>
      <vt:lpstr>The lack of written sources and the fragmentary nature of archaeological evidence makes it difficult to really understand the. Minoans religious beliefs.  </vt:lpstr>
      <vt:lpstr>Minoan Religion</vt:lpstr>
      <vt:lpstr>Key Symbols:</vt:lpstr>
      <vt:lpstr>PowerPoint Presentation</vt:lpstr>
      <vt:lpstr>TEACHER ONLY INFO:</vt:lpstr>
      <vt:lpstr>1. Double Axe - Labrys</vt:lpstr>
      <vt:lpstr>2. Bull and horns of consecration</vt:lpstr>
      <vt:lpstr>3. Snakes</vt:lpstr>
      <vt:lpstr>4. Pillars/Columns </vt:lpstr>
      <vt:lpstr>5. Sacral Knots </vt:lpstr>
      <vt:lpstr>1. Double Axe - Labrys</vt:lpstr>
      <vt:lpstr>2. Bull and horns of consecration</vt:lpstr>
      <vt:lpstr>3. Snakes</vt:lpstr>
      <vt:lpstr>4. Pillars/Columns</vt:lpstr>
      <vt:lpstr>5. Sacral Knots </vt:lpstr>
      <vt:lpstr>Religious Practices</vt:lpstr>
      <vt:lpstr>Activity – Pair Reading Comprehension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BARRIE Lauren [Ridge View Secondary College]</dc:creator>
  <cp:lastModifiedBy>BARRIE Lauren [Ridge View Secondary College]</cp:lastModifiedBy>
  <cp:revision>273</cp:revision>
  <dcterms:created xsi:type="dcterms:W3CDTF">2022-07-13T05:26:46Z</dcterms:created>
  <dcterms:modified xsi:type="dcterms:W3CDTF">2022-12-15T05:50:41Z</dcterms:modified>
</cp:coreProperties>
</file>